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 for whatever,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Relationship Id="rId5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5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5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Relationship Id="rId5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Relationship Id="rId5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6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2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26.emf"/><Relationship Id="rId5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7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Relationship Id="rId6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959"/>
            <a:ext cx="8229600" cy="131582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DERIVATIVES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00" y="991332"/>
            <a:ext cx="8661620" cy="563819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During the last lecture we saw that we need some “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bricks</a:t>
            </a:r>
            <a:r>
              <a:rPr lang="en-US" b="1" dirty="0" smtClean="0">
                <a:solidFill>
                  <a:srgbClr val="0000FF"/>
                </a:solidFill>
              </a:rPr>
              <a:t>” (derivatives of actual functions) and some “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mortar</a:t>
            </a:r>
            <a:r>
              <a:rPr lang="en-US" b="1" dirty="0" smtClean="0">
                <a:solidFill>
                  <a:srgbClr val="0000FF"/>
                </a:solidFill>
              </a:rPr>
              <a:t>” (commonly known as “</a:t>
            </a:r>
            <a:r>
              <a:rPr lang="en-US" b="1" dirty="0" smtClean="0">
                <a:solidFill>
                  <a:srgbClr val="FF0000"/>
                </a:solidFill>
              </a:rPr>
              <a:t>rules of differentiation</a:t>
            </a:r>
            <a:r>
              <a:rPr lang="en-US" b="1" dirty="0" smtClean="0">
                <a:solidFill>
                  <a:srgbClr val="0000FF"/>
                </a:solidFill>
              </a:rPr>
              <a:t>.”)</a:t>
            </a:r>
          </a:p>
          <a:p>
            <a:pPr marL="0" indent="0">
              <a:lnSpc>
                <a:spcPct val="120000"/>
              </a:lnSpc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list and prove the rules first, they are rather easy to prove. Let us state all five of them as one theorem, and prove it.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we go:</a:t>
            </a:r>
          </a:p>
        </p:txBody>
      </p:sp>
    </p:spTree>
    <p:extLst>
      <p:ext uri="{BB962C8B-B14F-4D97-AF65-F5344CB8AC3E}">
        <p14:creationId xmlns:p14="http://schemas.microsoft.com/office/powerpoint/2010/main" val="1629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6" y="330057"/>
            <a:ext cx="8648087" cy="626849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strategy of the proof is the same as before:</a:t>
            </a: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0000FF"/>
                </a:solidFill>
              </a:rPr>
              <a:t>Write </a:t>
            </a:r>
            <a:r>
              <a:rPr lang="en-US" b="1" dirty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difference quotient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>
                <a:solidFill>
                  <a:srgbClr val="0000FF"/>
                </a:solidFill>
              </a:rPr>
              <a:t>Fiddle with it until you can compute its limit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 will not insult your intelligence by proving  1. and 2.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We’ve done 3. before, but here we go anyway: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Cancel the two     ‘s and take a limit.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36" y="3732441"/>
            <a:ext cx="4927600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766" y="4176941"/>
            <a:ext cx="26035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301" y="5706305"/>
            <a:ext cx="265430" cy="2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7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61036"/>
            <a:ext cx="8462265" cy="6237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order to prove 4. we need one simple fact from trigonometry, namely that</a:t>
            </a:r>
          </a:p>
          <a:p>
            <a:pPr marL="0" indent="0">
              <a:spcBef>
                <a:spcPts val="25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b="1" dirty="0" smtClean="0">
                <a:solidFill>
                  <a:srgbClr val="660066"/>
                </a:solidFill>
              </a:rPr>
              <a:t> (fact)</a:t>
            </a:r>
          </a:p>
          <a:p>
            <a:pPr marL="0" indent="0">
              <a:spcBef>
                <a:spcPts val="19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Be kind and grant me this fact, so I can finish the proof, then we will prove the </a:t>
            </a:r>
            <a:r>
              <a:rPr lang="en-US" b="1" dirty="0" smtClean="0">
                <a:solidFill>
                  <a:srgbClr val="660066"/>
                </a:solidFill>
              </a:rPr>
              <a:t>fact</a:t>
            </a:r>
            <a:r>
              <a:rPr lang="en-US" b="1" dirty="0" smtClean="0">
                <a:solidFill>
                  <a:srgbClr val="0000FF"/>
                </a:solidFill>
              </a:rPr>
              <a:t>.  OK ? I need to look 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126500"/>
            <a:ext cx="5168900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3897684"/>
            <a:ext cx="61341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260" y="1390324"/>
            <a:ext cx="23622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1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0057"/>
            <a:ext cx="8462265" cy="61755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From the </a:t>
            </a:r>
            <a:r>
              <a:rPr lang="en-US" b="1" dirty="0" smtClean="0">
                <a:solidFill>
                  <a:srgbClr val="660066"/>
                </a:solidFill>
              </a:rPr>
              <a:t> fact  </a:t>
            </a:r>
            <a:r>
              <a:rPr lang="en-US" b="1" dirty="0" smtClean="0">
                <a:solidFill>
                  <a:srgbClr val="0000FF"/>
                </a:solidFill>
              </a:rPr>
              <a:t>we have established that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the difference quotient for the sine: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   take a limit.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To prove the </a:t>
            </a:r>
            <a:r>
              <a:rPr lang="en-US" b="1" dirty="0" smtClean="0">
                <a:solidFill>
                  <a:srgbClr val="660066"/>
                </a:solidFill>
              </a:rPr>
              <a:t> fact  </a:t>
            </a:r>
            <a:r>
              <a:rPr lang="en-US" b="1" dirty="0" smtClean="0">
                <a:solidFill>
                  <a:srgbClr val="0000FF"/>
                </a:solidFill>
              </a:rPr>
              <a:t>look at the picture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956623"/>
            <a:ext cx="3136900" cy="104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79" y="2691447"/>
            <a:ext cx="3454400" cy="104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704" y="2691447"/>
            <a:ext cx="5219700" cy="104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3949700"/>
            <a:ext cx="5105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1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61036"/>
            <a:ext cx="8462265" cy="623751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Remember that “</a:t>
            </a:r>
            <a:r>
              <a:rPr lang="en-US" b="1" dirty="0" smtClean="0">
                <a:solidFill>
                  <a:srgbClr val="FF0000"/>
                </a:solidFill>
              </a:rPr>
              <a:t>radians</a:t>
            </a:r>
            <a:r>
              <a:rPr lang="en-US" b="1" dirty="0" smtClean="0">
                <a:solidFill>
                  <a:srgbClr val="0000FF"/>
                </a:solidFill>
              </a:rPr>
              <a:t>” measure </a:t>
            </a:r>
            <a:r>
              <a:rPr lang="en-US" b="1" dirty="0" smtClean="0">
                <a:solidFill>
                  <a:srgbClr val="008000"/>
                </a:solidFill>
              </a:rPr>
              <a:t>arc length </a:t>
            </a:r>
            <a:r>
              <a:rPr lang="en-US" b="1" dirty="0" smtClean="0">
                <a:solidFill>
                  <a:srgbClr val="0000FF"/>
                </a:solidFill>
              </a:rPr>
              <a:t>when the radius is 1.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Pictur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65197"/>
            <a:ext cx="4241292" cy="4963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723" y="3004701"/>
            <a:ext cx="3844636" cy="323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904" y="4862499"/>
            <a:ext cx="3925455" cy="4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5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057"/>
            <a:ext cx="8229600" cy="61755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Remembering that inequalities reverse when multiplied by a negative we get: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n both cases the “squeeze” (</a:t>
            </a:r>
            <a:r>
              <a:rPr lang="en-US" b="1" dirty="0" err="1" smtClean="0">
                <a:solidFill>
                  <a:srgbClr val="0000FF"/>
                </a:solidFill>
              </a:rPr>
              <a:t>carabinieri</a:t>
            </a:r>
            <a:r>
              <a:rPr lang="en-US" b="1" dirty="0" smtClean="0">
                <a:solidFill>
                  <a:srgbClr val="0000FF"/>
                </a:solidFill>
              </a:rPr>
              <a:t>) theorem gives us the  </a:t>
            </a:r>
            <a:r>
              <a:rPr lang="en-US" b="1" dirty="0" smtClean="0">
                <a:solidFill>
                  <a:srgbClr val="660066"/>
                </a:solidFill>
              </a:rPr>
              <a:t>fact</a:t>
            </a:r>
          </a:p>
          <a:p>
            <a:pPr marL="0" indent="0">
              <a:buNone/>
            </a:pPr>
            <a:endParaRPr lang="en-US" b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Now we have bricks and mortar, let’s build!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99" y="1152379"/>
            <a:ext cx="7054850" cy="114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4" y="2090954"/>
            <a:ext cx="7054850" cy="1145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907" y="4302360"/>
            <a:ext cx="2260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8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994"/>
            <a:ext cx="7873828" cy="611359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</a:t>
            </a:r>
            <a:r>
              <a:rPr lang="en-US" b="1" dirty="0" smtClean="0">
                <a:solidFill>
                  <a:srgbClr val="0000FF"/>
                </a:solidFill>
              </a:rPr>
              <a:t>. Let        and         be differentiable at the point      . Then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512" y="485194"/>
            <a:ext cx="371881" cy="557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319" y="561865"/>
            <a:ext cx="338074" cy="439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080" y="1062549"/>
            <a:ext cx="321170" cy="321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46" y="1698275"/>
            <a:ext cx="7339138" cy="45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0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6140"/>
            <a:ext cx="8462265" cy="63304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proof follows the same pattern: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0000FF"/>
                </a:solidFill>
              </a:rPr>
              <a:t>Write the </a:t>
            </a:r>
            <a:r>
              <a:rPr lang="en-US" b="1" dirty="0" smtClean="0">
                <a:solidFill>
                  <a:srgbClr val="FF0000"/>
                </a:solidFill>
              </a:rPr>
              <a:t>difference quotient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0000FF"/>
                </a:solidFill>
              </a:rPr>
              <a:t>Fiddle with it until you can compute its limit.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write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take the limit.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8" y="1931137"/>
            <a:ext cx="4009390" cy="722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8" y="4356951"/>
            <a:ext cx="7084187" cy="1260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57" y="3015806"/>
            <a:ext cx="6162167" cy="1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1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7" y="237119"/>
            <a:ext cx="8555176" cy="63304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Next: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write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take the limit.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00" y="845909"/>
            <a:ext cx="3795649" cy="67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00" y="2050773"/>
            <a:ext cx="5154930" cy="1145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60" y="3253014"/>
            <a:ext cx="4414520" cy="1145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72" y="4714976"/>
            <a:ext cx="3534410" cy="11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8098"/>
            <a:ext cx="8462265" cy="63304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Next</a:t>
            </a:r>
            <a:r>
              <a:rPr lang="en-US" b="1" dirty="0" smtClean="0">
                <a:solidFill>
                  <a:srgbClr val="008000"/>
                </a:solidFill>
              </a:rPr>
              <a:t>:  (a little tricky, we drop the       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write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take the limit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66" y="957205"/>
            <a:ext cx="44704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09" y="2118677"/>
            <a:ext cx="4749800" cy="104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7792"/>
            <a:ext cx="9144000" cy="929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90" y="4054523"/>
            <a:ext cx="8559800" cy="104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721" y="569218"/>
            <a:ext cx="122936" cy="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3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99078"/>
            <a:ext cx="8462265" cy="626849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Next: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          take a limit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0" y="2304869"/>
            <a:ext cx="7251700" cy="173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70" y="871754"/>
            <a:ext cx="27686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25" y="4127646"/>
            <a:ext cx="3467100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50" y="5319904"/>
            <a:ext cx="56515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10" y="175161"/>
            <a:ext cx="8648084" cy="648534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Next: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let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nd get</a:t>
            </a:r>
          </a:p>
          <a:p>
            <a:pPr marL="0" indent="0">
              <a:spcBef>
                <a:spcPts val="1800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Note that                       (g is continuous), hence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45" y="833288"/>
            <a:ext cx="55626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76" y="1427104"/>
            <a:ext cx="4902200" cy="104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76" y="2499483"/>
            <a:ext cx="3797300" cy="104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176" y="3522786"/>
            <a:ext cx="58420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10" y="4859984"/>
            <a:ext cx="8623300" cy="104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236" y="5994321"/>
            <a:ext cx="1739900" cy="711200"/>
          </a:xfrm>
          <a:prstGeom prst="rect">
            <a:avLst/>
          </a:prstGeom>
        </p:spPr>
      </p:pic>
      <p:pic>
        <p:nvPicPr>
          <p:cNvPr id="2" name="Picture 1" descr="Picture 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34" y="175160"/>
            <a:ext cx="2768600" cy="12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8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6" y="299078"/>
            <a:ext cx="8648087" cy="6299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he first fraction approaches                        as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pproaches       . The second fraction is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look at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nd take a limit.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 QED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to get some</a:t>
            </a:r>
            <a:r>
              <a:rPr lang="en-US" b="1" dirty="0" smtClean="0">
                <a:solidFill>
                  <a:srgbClr val="FF0000"/>
                </a:solidFill>
              </a:rPr>
              <a:t> bricks </a:t>
            </a:r>
            <a:r>
              <a:rPr lang="en-US" b="1" dirty="0" smtClean="0">
                <a:solidFill>
                  <a:srgbClr val="0000FF"/>
                </a:solidFill>
              </a:rPr>
              <a:t>and start “building”.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number of bricks is also 5, but you will do the fifth one next semester, so I will list it without proof.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20" y="1421304"/>
            <a:ext cx="2705100" cy="104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06" y="3063197"/>
            <a:ext cx="8623300" cy="104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510" y="301144"/>
            <a:ext cx="14732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594" y="425584"/>
            <a:ext cx="241300" cy="33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317" y="939163"/>
            <a:ext cx="2921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7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0057"/>
            <a:ext cx="8462265" cy="6206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Theorem. </a:t>
            </a:r>
            <a:r>
              <a:rPr lang="en-US" b="1" dirty="0" smtClean="0">
                <a:solidFill>
                  <a:srgbClr val="0000FF"/>
                </a:solidFill>
              </a:rPr>
              <a:t>If                  is as specified,                                         is as shown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Proof</a:t>
            </a:r>
            <a:r>
              <a:rPr lang="en-US" dirty="0" smtClean="0">
                <a:solidFill>
                  <a:srgbClr val="0000FF"/>
                </a:solidFill>
              </a:rPr>
              <a:t>. (Remember that you will prove 5. next semester.)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018" y="392015"/>
            <a:ext cx="8382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10" y="392015"/>
            <a:ext cx="9652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39" y="1545807"/>
            <a:ext cx="45847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39" y="2134412"/>
            <a:ext cx="4330700" cy="469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88" y="2604089"/>
            <a:ext cx="4584700" cy="1079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788" y="3776304"/>
            <a:ext cx="5651500" cy="46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518" y="4367196"/>
            <a:ext cx="4699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436</Words>
  <Application>Microsoft Macintosh PowerPoint</Application>
  <PresentationFormat>On-screen Show (4:3)</PresentationFormat>
  <Paragraphs>114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COMPUTING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286</cp:revision>
  <dcterms:created xsi:type="dcterms:W3CDTF">2011-08-21T14:29:24Z</dcterms:created>
  <dcterms:modified xsi:type="dcterms:W3CDTF">2011-09-12T19:09:31Z</dcterms:modified>
</cp:coreProperties>
</file>